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7" r:id="rId2"/>
    <p:sldId id="334" r:id="rId3"/>
    <p:sldId id="336" r:id="rId4"/>
    <p:sldId id="337" r:id="rId5"/>
    <p:sldId id="335" r:id="rId6"/>
    <p:sldId id="282" r:id="rId7"/>
    <p:sldId id="283" r:id="rId8"/>
    <p:sldId id="284" r:id="rId9"/>
    <p:sldId id="285" r:id="rId10"/>
    <p:sldId id="286" r:id="rId11"/>
    <p:sldId id="287" r:id="rId12"/>
    <p:sldId id="288" r:id="rId13"/>
    <p:sldId id="289" r:id="rId14"/>
    <p:sldId id="290" r:id="rId15"/>
    <p:sldId id="291" r:id="rId16"/>
    <p:sldId id="292" r:id="rId17"/>
    <p:sldId id="293" r:id="rId18"/>
    <p:sldId id="294" r:id="rId19"/>
    <p:sldId id="295" r:id="rId20"/>
    <p:sldId id="29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01" autoAdjust="0"/>
    <p:restoredTop sz="94146" autoAdjust="0"/>
  </p:normalViewPr>
  <p:slideViewPr>
    <p:cSldViewPr snapToGrid="0" snapToObjects="1">
      <p:cViewPr varScale="1">
        <p:scale>
          <a:sx n="109" d="100"/>
          <a:sy n="109" d="100"/>
        </p:scale>
        <p:origin x="912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5F5F1E-9599-9F49-AFA6-AC0ECA45FECF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5BD50F-406B-AC4F-A4B2-259D8DE71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561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204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635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941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568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86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11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455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868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90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990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735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37BE0-005D-FD4D-9246-905F720F99C3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587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336486" y="381604"/>
            <a:ext cx="5519047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Arial" charset="0"/>
                <a:ea typeface="Arial" charset="0"/>
                <a:cs typeface="Arial" charset="0"/>
              </a:rPr>
              <a:t>Introduction </a:t>
            </a:r>
          </a:p>
          <a:p>
            <a:pPr algn="ctr"/>
            <a:r>
              <a:rPr lang="en-US" sz="4400" b="1" dirty="0">
                <a:latin typeface="Arial" charset="0"/>
                <a:ea typeface="Arial" charset="0"/>
                <a:cs typeface="Arial" charset="0"/>
              </a:rPr>
              <a:t>to </a:t>
            </a:r>
          </a:p>
          <a:p>
            <a:pPr algn="ctr"/>
            <a:r>
              <a:rPr lang="en-US" sz="4400" b="1" dirty="0">
                <a:latin typeface="Arial" charset="0"/>
                <a:ea typeface="Arial" charset="0"/>
                <a:cs typeface="Arial" charset="0"/>
              </a:rPr>
              <a:t>Computer Science </a:t>
            </a:r>
          </a:p>
          <a:p>
            <a:pPr algn="ctr"/>
            <a:r>
              <a:rPr lang="en-US" sz="4400" b="1" dirty="0">
                <a:latin typeface="Arial" charset="0"/>
                <a:ea typeface="Arial" charset="0"/>
                <a:cs typeface="Arial" charset="0"/>
              </a:rPr>
              <a:t>CS101.3</a:t>
            </a:r>
          </a:p>
          <a:p>
            <a:pPr algn="ctr"/>
            <a:endParaRPr lang="en-US" sz="4400" b="1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Lecture #10</a:t>
            </a:r>
          </a:p>
          <a:p>
            <a:pPr algn="ctr"/>
            <a:endParaRPr lang="en-US" sz="44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2813" y="5715727"/>
            <a:ext cx="1747922" cy="78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93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373"/>
    </mc:Choice>
    <mc:Fallback xmlns="">
      <p:transition spd="slow" advTm="9637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29014" y="1007157"/>
            <a:ext cx="8333992" cy="4787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CD - RW</a:t>
            </a: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A CD</a:t>
            </a:r>
            <a:r>
              <a:rPr lang="mr-IN" sz="2000" dirty="0">
                <a:latin typeface="Helvetica" charset="0"/>
                <a:ea typeface="Helvetica" charset="0"/>
                <a:cs typeface="Helvetica" charset="0"/>
              </a:rPr>
              <a:t>–</a:t>
            </a: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 RW, or compact disc </a:t>
            </a:r>
            <a:r>
              <a:rPr lang="mr-IN" sz="2000" dirty="0">
                <a:latin typeface="Helvetica" charset="0"/>
                <a:ea typeface="Helvetica" charset="0"/>
                <a:cs typeface="Helvetica" charset="0"/>
              </a:rPr>
              <a:t>–</a:t>
            </a: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 rewritable, allows you to burn music or files multiple times.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In other words, you can burn one album of music onto CD-RW and you can erase and re burn another album of music on another day.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A Standard CD </a:t>
            </a:r>
            <a:r>
              <a:rPr lang="mr-IN" sz="2000" dirty="0">
                <a:latin typeface="Helvetica" charset="0"/>
                <a:ea typeface="Helvetica" charset="0"/>
                <a:cs typeface="Helvetica" charset="0"/>
              </a:rPr>
              <a:t>–</a:t>
            </a: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 RW can hold between 74 and 80 mins of music.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048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01686" y="511629"/>
            <a:ext cx="390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929014" y="696295"/>
            <a:ext cx="833399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How data stores inside CD - R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panose="020B0604020202020204" pitchFamily="34" charset="0"/>
                <a:ea typeface="Helvetica" charset="0"/>
                <a:cs typeface="Helvetica" panose="020B0604020202020204" pitchFamily="34" charset="0"/>
              </a:rPr>
              <a:t>In Optical discs (CD / DVD / Blu-Ray) data store as 1s and 0s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" panose="020B0604020202020204" pitchFamily="34" charset="0"/>
              <a:ea typeface="Helvetica" charset="0"/>
              <a:cs typeface="Helvetica" panose="020B0604020202020204" pitchFamily="34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panose="020B0604020202020204" pitchFamily="34" charset="0"/>
                <a:ea typeface="Helvetica" charset="0"/>
                <a:cs typeface="Helvetica" panose="020B0604020202020204" pitchFamily="34" charset="0"/>
              </a:rPr>
              <a:t>When considering CD - R it has no bumps or flat areas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" panose="020B0604020202020204" pitchFamily="34" charset="0"/>
              <a:ea typeface="Helvetica" charset="0"/>
              <a:cs typeface="Helvetica" panose="020B0604020202020204" pitchFamily="34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smooth reflective metal layer, which rests on top of a layer of photosensitive dye.</a:t>
            </a:r>
          </a:p>
          <a:p>
            <a:pPr marL="285750" indent="-285750">
              <a:buFont typeface="Arial" charset="0"/>
              <a:buChar char="•"/>
            </a:pPr>
            <a:endParaRPr lang="en-US" altLang="en-US" sz="20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In a blank disc, the dye is transparent</a:t>
            </a:r>
          </a:p>
          <a:p>
            <a:pPr marL="285750" indent="-285750">
              <a:buFont typeface="Arial" charset="0"/>
              <a:buChar char="•"/>
            </a:pPr>
            <a:endParaRPr lang="en-US" altLang="en-US" sz="20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When storing data inside CD-R what happened is burner will burn some spots and others remain as same as it is to store 1s and 0s in</a:t>
            </a:r>
            <a:r>
              <a:rPr lang="en-US" altLang="en-US" sz="2000" dirty="0">
                <a:latin typeface="Century Gothic" charset="0"/>
              </a:rPr>
              <a:t> it.</a:t>
            </a:r>
          </a:p>
          <a:p>
            <a:endParaRPr lang="en-US" altLang="en-US" dirty="0">
              <a:latin typeface="Century Gothic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840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01686" y="511629"/>
            <a:ext cx="390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929014" y="696295"/>
            <a:ext cx="833399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Cross Section of CD - R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39" r="-567"/>
          <a:stretch/>
        </p:blipFill>
        <p:spPr>
          <a:xfrm>
            <a:off x="2383286" y="1392591"/>
            <a:ext cx="7425448" cy="4677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1372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01686" y="511629"/>
            <a:ext cx="390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929014" y="511629"/>
            <a:ext cx="8333992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How data stores inside CD - RW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Helvetica" panose="020B0604020202020204" pitchFamily="34" charset="0"/>
                <a:ea typeface="Helvetica" charset="0"/>
                <a:cs typeface="Helvetica" panose="020B0604020202020204" pitchFamily="34" charset="0"/>
              </a:rPr>
              <a:t>When storing data inside CD </a:t>
            </a:r>
            <a:r>
              <a:rPr lang="mr-IN" dirty="0">
                <a:latin typeface="Helvetica" panose="020B0604020202020204" pitchFamily="34" charset="0"/>
                <a:ea typeface="Helvetica" charset="0"/>
                <a:cs typeface="Helvetica" charset="0"/>
              </a:rPr>
              <a:t>–</a:t>
            </a:r>
            <a:r>
              <a:rPr lang="en-US" dirty="0">
                <a:latin typeface="Helvetica" panose="020B0604020202020204" pitchFamily="34" charset="0"/>
                <a:ea typeface="Helvetica" charset="0"/>
                <a:cs typeface="Helvetica" panose="020B0604020202020204" pitchFamily="34" charset="0"/>
              </a:rPr>
              <a:t> RW it used phase changing technology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Helvetica" panose="020B0604020202020204" pitchFamily="34" charset="0"/>
              <a:ea typeface="Helvetica" charset="0"/>
              <a:cs typeface="Helvetica" panose="020B0604020202020204" pitchFamily="34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A CD-RW disc, in contrast, does not have the traditional dye-and-metal coating. Instead, it is coated with a metal alloy (containing silver, indium, antimony, and tellurium, in case you’re curious) with reflective properties that change depending on the temperature to which you heat it.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Helvetica" panose="020B0604020202020204" pitchFamily="34" charset="0"/>
              <a:ea typeface="Helvetica" charset="0"/>
              <a:cs typeface="Helvetica" panose="020B0604020202020204" pitchFamily="34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The </a:t>
            </a:r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lands represent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 1 and the </a:t>
            </a:r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pits represent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 0 in binary computing. </a:t>
            </a:r>
            <a:endParaRPr lang="en-US" dirty="0">
              <a:latin typeface="Helvetica" panose="020B0604020202020204" pitchFamily="34" charset="0"/>
              <a:ea typeface="Helvetica" charset="0"/>
              <a:cs typeface="Helvetica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1137" y="3701857"/>
            <a:ext cx="5949746" cy="2924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865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01686" y="511629"/>
            <a:ext cx="390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929014" y="67700"/>
            <a:ext cx="833399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How to read data which inside a CD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3" name="How Does Blu-ray Work_ - LaserDisc, CD, DVD, Blu-ray Explained">
            <a:hlinkClick r:id="" action="ppaction://media"/>
            <a:extLst>
              <a:ext uri="{FF2B5EF4-FFF2-40B4-BE49-F238E27FC236}">
                <a16:creationId xmlns:a16="http://schemas.microsoft.com/office/drawing/2014/main" id="{68C3643A-F253-4080-8BB1-E39BC41C574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4533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85274" y="511629"/>
            <a:ext cx="9749745" cy="548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243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98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907" y="1103715"/>
            <a:ext cx="8434206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DVD</a:t>
            </a:r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Short form of digital versatile disc or digital video disc, is DVD</a:t>
            </a:r>
          </a:p>
          <a:p>
            <a:pPr marL="342900" indent="-342900"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DVD disc capable of storing a significant amount of data when comparing with CD</a:t>
            </a:r>
          </a:p>
          <a:p>
            <a:pPr marL="342900" indent="-342900"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DVDs are first sold in 1996</a:t>
            </a: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571750" lvl="5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7639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907" y="714608"/>
            <a:ext cx="8434206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The history of DVD</a:t>
            </a:r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In 1993, there were two video disc formats being developed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MMCS (Multimedia Compact Disc)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SD (Super Density) disc</a:t>
            </a:r>
          </a:p>
          <a:p>
            <a:pPr marL="800100" lvl="1" indent="-342900"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Sony and Philips are the backers of MMCD and Hitachi, JVC, Mitsubishi and Pioneer are the backers of SD.</a:t>
            </a:r>
          </a:p>
          <a:p>
            <a:pPr marL="342900" indent="-342900"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To avoid a video format war above companies decided to partner with each others and developed DVD</a:t>
            </a:r>
          </a:p>
          <a:p>
            <a:pPr marL="342900" indent="-342900"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The first DVD was the movie “Twister” which released in March 1996.</a:t>
            </a: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571750" lvl="5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2875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28800" y="597877"/>
            <a:ext cx="8434206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How much data can a DVD hold?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One of the most common DVDs is the single-sided, single-layer disc which capable of holding 4.7 GB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The single-sided, double-layer disc is capable of holding between    8.5 </a:t>
            </a:r>
            <a:r>
              <a:rPr lang="mr-IN" dirty="0">
                <a:latin typeface="Helvetica" charset="0"/>
                <a:ea typeface="Helvetica" charset="0"/>
                <a:cs typeface="Helvetica" charset="0"/>
              </a:rPr>
              <a:t>–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 8.7 GB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The double-sided, single-layer disc is capable of holding 9.4 GB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Although rare, the double-sided, double-layer disc is capable of holding up to 17.08 GB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571750" lvl="5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0583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28800" y="597877"/>
            <a:ext cx="8434206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Difference between CD &amp; DVD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Physically, a DVD and CD look the same.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Both discs are the same size and have one labeled side.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Main difference is the amount of data which can store inside DVD is greater than CD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2571750" lvl="5" indent="-285750">
              <a:buFont typeface="Arial" charset="0"/>
              <a:buChar char="•"/>
            </a:pPr>
            <a:endParaRPr lang="en-US" sz="20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1738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29014" y="1007157"/>
            <a:ext cx="8333992" cy="3051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Can DVD drives read CD?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YES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All DVD drives are capable of reading CDs and DVDs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And also if you have a DVD burner you can also write on CD-Rs and CD-RWs and writable DVDs.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079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810090" y="2916245"/>
            <a:ext cx="5880162" cy="30041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latin typeface="+mj-lt"/>
                <a:ea typeface="+mj-ea"/>
                <a:cs typeface="+mj-cs"/>
              </a:rPr>
              <a:t>From Last Week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dirty="0">
                <a:latin typeface="+mj-lt"/>
                <a:ea typeface="+mj-ea"/>
                <a:cs typeface="+mj-cs"/>
              </a:rPr>
              <a:t>Computer Storage Structure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dirty="0">
                <a:latin typeface="+mj-lt"/>
                <a:ea typeface="+mj-ea"/>
                <a:cs typeface="+mj-cs"/>
              </a:rPr>
              <a:t>Hard Disk Drive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6000" dirty="0">
              <a:latin typeface="+mj-lt"/>
              <a:ea typeface="+mj-ea"/>
              <a:cs typeface="+mj-cs"/>
            </a:endParaRPr>
          </a:p>
          <a:p>
            <a:pPr marL="2571750" lvl="5" indent="-28575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6000" dirty="0">
              <a:latin typeface="+mj-lt"/>
              <a:ea typeface="+mj-ea"/>
              <a:cs typeface="+mj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3CAB28F0-C556-4C40-98E8-6469107957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2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6" name="Picture 5" descr="Text&#10;&#10;Description automatically generated with medium confidence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3103" y="5835788"/>
            <a:ext cx="1747922" cy="78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432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26"/>
    </mc:Choice>
    <mc:Fallback xmlns="">
      <p:transition spd="slow" advTm="60826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29014" y="1007157"/>
            <a:ext cx="8333992" cy="3079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Task 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How to store data inside DVD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How to read data which inside DVD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8589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Helvetica" charset="0"/>
                <a:ea typeface="Helvetica" charset="0"/>
                <a:cs typeface="Helvetica" charset="0"/>
              </a:rPr>
              <a:t>Computer Storage Structure</a:t>
            </a: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20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Computer storage contains many computer components that are used to store data. It is traditionally divided into </a:t>
            </a:r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primary storage</a:t>
            </a: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 and </a:t>
            </a:r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secondary storage</a:t>
            </a: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.</a:t>
            </a:r>
            <a:endParaRPr lang="en-US" sz="2000" b="1" dirty="0">
              <a:latin typeface="Comic Sans MS" panose="030F0702030302020204" pitchFamily="66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571750" lvl="5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976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26"/>
    </mc:Choice>
    <mc:Fallback xmlns="">
      <p:transition spd="slow" advTm="6082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9633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Secondary Storage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Secondary or external storage is not directly accessible by the CPU.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The data from secondary storage needs to be brought into the primary storage before the CPU can use it.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Secondary storage contains a large amount of data permanently.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The different types of secondary storage devices are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highlight>
                  <a:srgbClr val="FFFF00"/>
                </a:highlight>
                <a:latin typeface="Helvetica" charset="0"/>
                <a:ea typeface="Helvetica" charset="0"/>
                <a:cs typeface="Helvetica" charset="0"/>
              </a:rPr>
              <a:t>Hard Disk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Floppy Disk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Memory Cards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Flash Drives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Compact Disk (CD)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4434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142"/>
    </mc:Choice>
    <mc:Fallback xmlns="">
      <p:transition spd="slow" advTm="10114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Picture 6" descr="A close - up of a cd&#10;&#10;Description automatically generated with low confidence">
            <a:extLst>
              <a:ext uri="{FF2B5EF4-FFF2-40B4-BE49-F238E27FC236}">
                <a16:creationId xmlns:a16="http://schemas.microsoft.com/office/drawing/2014/main" id="{8626AAE0-3E45-4420-9FDE-FBA5D91AC7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60" r="7103" b="1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35" name="Freeform: Shape 34">
            <a:extLst>
              <a:ext uri="{FF2B5EF4-FFF2-40B4-BE49-F238E27FC236}">
                <a16:creationId xmlns:a16="http://schemas.microsoft.com/office/drawing/2014/main" id="{F9EC3F91-A75C-4F74-867E-E4C28C13546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226" y="0"/>
            <a:ext cx="5043774" cy="68580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441560" y="2668361"/>
            <a:ext cx="4294928" cy="2700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dirty="0"/>
              <a:t>Optical Disk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/>
              <a:t>Lecture #10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600" b="1" dirty="0"/>
          </a:p>
          <a:p>
            <a:pPr indent="-2286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571750" lvl="5" indent="-2286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pic>
        <p:nvPicPr>
          <p:cNvPr id="6" name="Picture 5" descr="Text&#10;&#10;Description automatically generated with medium confidence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3103" y="5835788"/>
            <a:ext cx="1747922" cy="78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82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26"/>
    </mc:Choice>
    <mc:Fallback xmlns="">
      <p:transition spd="slow" advTm="6082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907" y="1103715"/>
            <a:ext cx="843420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Optical Disk</a:t>
            </a:r>
          </a:p>
          <a:p>
            <a:pPr algn="ctr"/>
            <a:endParaRPr lang="en-US" sz="2400" b="1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An Optical disk is primarily used as a portable and secondary storage device.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It can store more data than the previous generation of magnetic storage media, and has a relatively longer lifespan.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Compact Disk (CD), Digital Versatile Disk / Video Disk (DVD) and Blu-ray disks are currently the most commonly used forms of Optical Disks.</a:t>
            </a: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571750" lvl="5" indent="-285750">
              <a:buFont typeface="Arial" charset="0"/>
              <a:buChar char="•"/>
            </a:pPr>
            <a:endParaRPr lang="en-US" sz="24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6014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28800" y="597877"/>
            <a:ext cx="8434206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Benefits of Optical Disks</a:t>
            </a:r>
          </a:p>
          <a:p>
            <a:pPr algn="ctr"/>
            <a:endParaRPr lang="en-US" sz="2400" b="1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Distribute software to customers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Store large amounts of data such as music, images and videos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Transfer data to different computer devices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Back up data from a local machine</a:t>
            </a: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571750" lvl="5" indent="-285750">
              <a:buFont typeface="Arial" charset="0"/>
              <a:buChar char="•"/>
            </a:pPr>
            <a:endParaRPr lang="en-US" sz="24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3607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28800" y="597877"/>
            <a:ext cx="843420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Compact Disk (CD) Characteristics</a:t>
            </a:r>
          </a:p>
          <a:p>
            <a:pPr algn="ctr"/>
            <a:endParaRPr lang="en-US" sz="2400" b="1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The first CD-R was published by Sony and Philips in 1988.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CDs store up to 700 MB of data or 80 min of audio.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Compact disk can be categorized into two sections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742950" lvl="1" indent="-285750"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Compact Disk Recordable (CD-R)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Compact Disk Rewritable (CD-RW)</a:t>
            </a: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571750" lvl="5" indent="-285750">
              <a:buFont typeface="Arial" charset="0"/>
              <a:buChar char="•"/>
            </a:pPr>
            <a:endParaRPr lang="en-US" sz="24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6652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29014" y="1007157"/>
            <a:ext cx="8333992" cy="4963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CD - R</a:t>
            </a: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A CD-R, or compact disc </a:t>
            </a:r>
            <a:r>
              <a:rPr lang="mr-IN" sz="2000" dirty="0">
                <a:latin typeface="Helvetica" charset="0"/>
                <a:ea typeface="Helvetica" charset="0"/>
                <a:cs typeface="Helvetica" charset="0"/>
              </a:rPr>
              <a:t>–</a:t>
            </a: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 recordable, allows you to copy music or files one time.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In other words, once you copy a song or set of songs from your computer hard drive onto the disc, you can no longer make any changes to the CD </a:t>
            </a:r>
            <a:r>
              <a:rPr lang="mr-IN" sz="2000" dirty="0">
                <a:latin typeface="Helvetica" charset="0"/>
                <a:ea typeface="Helvetica" charset="0"/>
                <a:cs typeface="Helvetica" charset="0"/>
              </a:rPr>
              <a:t>–</a:t>
            </a: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 R.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The recording becomes permanent.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4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5967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542</TotalTime>
  <Words>847</Words>
  <Application>Microsoft Office PowerPoint</Application>
  <PresentationFormat>Widescreen</PresentationFormat>
  <Paragraphs>161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Calibri</vt:lpstr>
      <vt:lpstr>Calibri Light</vt:lpstr>
      <vt:lpstr>Century Gothic</vt:lpstr>
      <vt:lpstr>Comic Sans MS</vt:lpstr>
      <vt:lpstr>Helvetica</vt:lpstr>
      <vt:lpstr>Meiryo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Pramudya Hashan</dc:creator>
  <cp:lastModifiedBy>NSBM</cp:lastModifiedBy>
  <cp:revision>18</cp:revision>
  <dcterms:created xsi:type="dcterms:W3CDTF">2021-01-24T16:46:32Z</dcterms:created>
  <dcterms:modified xsi:type="dcterms:W3CDTF">2023-01-24T03:37:08Z</dcterms:modified>
</cp:coreProperties>
</file>

<file path=docProps/thumbnail.jpeg>
</file>